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62" r:id="rId6"/>
    <p:sldId id="272" r:id="rId7"/>
    <p:sldId id="261" r:id="rId8"/>
    <p:sldId id="276" r:id="rId9"/>
    <p:sldId id="267" r:id="rId10"/>
    <p:sldId id="266" r:id="rId11"/>
    <p:sldId id="265" r:id="rId12"/>
    <p:sldId id="258" r:id="rId13"/>
    <p:sldId id="270" r:id="rId14"/>
    <p:sldId id="268" r:id="rId15"/>
    <p:sldId id="259" r:id="rId16"/>
    <p:sldId id="269" r:id="rId17"/>
    <p:sldId id="271" r:id="rId18"/>
    <p:sldId id="273" r:id="rId19"/>
    <p:sldId id="274" r:id="rId20"/>
    <p:sldId id="275" r:id="rId21"/>
    <p:sldId id="26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F08300"/>
    <a:srgbClr val="F8F8F8"/>
    <a:srgbClr val="EA9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91" autoAdjust="0"/>
    <p:restoredTop sz="81325"/>
  </p:normalViewPr>
  <p:slideViewPr>
    <p:cSldViewPr snapToGrid="0">
      <p:cViewPr>
        <p:scale>
          <a:sx n="100" d="100"/>
          <a:sy n="100" d="100"/>
        </p:scale>
        <p:origin x="2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B921-A81E-BF48-972D-98E1F7A9149E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0E7F-00C4-D94B-846F-F90ADC34F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 contexte </a:t>
            </a:r>
            <a:r>
              <a:rPr lang="fr-FR" dirty="0" smtClean="0"/>
              <a:t>scientifique </a:t>
            </a:r>
            <a:r>
              <a:rPr lang="fr-FR" dirty="0" smtClean="0"/>
              <a:t>: manque de connaissance sur cancer</a:t>
            </a:r>
            <a:r>
              <a:rPr lang="fr-FR" baseline="0" dirty="0" smtClean="0"/>
              <a:t> et soins primaires </a:t>
            </a:r>
          </a:p>
          <a:p>
            <a:r>
              <a:rPr lang="fr-FR" baseline="0" dirty="0" smtClean="0"/>
              <a:t>2- contexte politique : problématique liées à la définition du terme de coordination et problématiques liées à l’organisation sociale de la coordination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24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L’implication du MG dans la</a:t>
            </a:r>
            <a:r>
              <a:rPr lang="fr-FR" baseline="0" dirty="0" smtClean="0"/>
              <a:t> phase diagnostique et dans la phase de traitement a un lien au moins indirect sur la survie des patients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49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Acteur invisible pour une partie</a:t>
            </a:r>
            <a:r>
              <a:rPr lang="fr-FR" baseline="0" dirty="0" smtClean="0"/>
              <a:t> des </a:t>
            </a:r>
            <a:r>
              <a:rPr lang="fr-FR" dirty="0" smtClean="0"/>
              <a:t>patients :</a:t>
            </a:r>
          </a:p>
          <a:p>
            <a:r>
              <a:rPr lang="fr-FR" dirty="0" smtClean="0"/>
              <a:t>Sur les 83 patients</a:t>
            </a:r>
            <a:r>
              <a:rPr lang="fr-FR" baseline="0" dirty="0" smtClean="0"/>
              <a:t> inclus, </a:t>
            </a:r>
            <a:r>
              <a:rPr lang="fr-FR" baseline="0" dirty="0" smtClean="0"/>
              <a:t>48 </a:t>
            </a:r>
            <a:r>
              <a:rPr lang="fr-FR" baseline="0" dirty="0" smtClean="0"/>
              <a:t>répondaient par la négative lorsqu’on leur demandait s’ils avaient vu leur MG depuis le diagnostic. Mais 79 l’avaient bien vu. Ils en ont parlé plus tard durant leur entretien, à propos d’un ou plusieurs rôles décrits dans la diapo précédente. </a:t>
            </a:r>
          </a:p>
          <a:p>
            <a:r>
              <a:rPr lang="fr-FR" baseline="0" dirty="0" smtClean="0"/>
              <a:t>Les hypothèses confirmées par l’analyse des verbatim retrouve 3 causes principales listées dans cette diapo.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2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1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97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7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Diagnostic : découverte fortuite, démarche diagnostique</a:t>
            </a:r>
            <a:r>
              <a:rPr lang="fr-FR" baseline="0" dirty="0" smtClean="0"/>
              <a:t> devant des symptômes, dépistage (organisé ou individuel)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2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8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 contexte scientifiques : manque de connaissance sur cancer</a:t>
            </a:r>
            <a:r>
              <a:rPr lang="fr-FR" baseline="0" dirty="0" smtClean="0"/>
              <a:t> et soins primaires </a:t>
            </a:r>
          </a:p>
          <a:p>
            <a:r>
              <a:rPr lang="fr-FR" baseline="0" dirty="0" smtClean="0"/>
              <a:t>2- contexte politique : problématique liées à la définition du terme de coordination et problématiques liées à l’organisation sociale de la coordination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6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37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1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2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dix jours, je vais voir mon médecin traitant pour ma fille. Il s’est occupé de ma fille et puis après il me fait : « Ben alors comment vous allez, vous ? », ben j’dis : « Ca va, ça va je me sens mieux », « Eh ben y a une opération de prévue ? », « Y a une opération de prévue ? Non mais y a pas d’opération de prévue », alors il me fait : « Si si, je vais allez chercher votre dossier ». Il m’a lu le compte-rendu du tour de table et ils préconisent une opération. Mais moi je suis sensée pas le savoir encore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68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Participation fréquente</a:t>
            </a:r>
            <a:r>
              <a:rPr lang="fr-FR" baseline="0" dirty="0" smtClean="0"/>
              <a:t> du MG au diagnostic : </a:t>
            </a:r>
            <a:r>
              <a:rPr lang="fr-FR" dirty="0" smtClean="0"/>
              <a:t>découverte fortuite, démarche diagnostique</a:t>
            </a:r>
            <a:r>
              <a:rPr lang="fr-FR" baseline="0" dirty="0" smtClean="0"/>
              <a:t> devant des symptômes, dépistage (organisé ou individuel)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30E7F-00C4-D94B-846F-F90ADC34F2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8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55549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l’intervention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5174"/>
            <a:ext cx="9144000" cy="873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08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087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48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5786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8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9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352A-BB12-49CF-85D2-B5B3BAB1875C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EEC-C704-47CD-8FE5-3D2CA304A59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180C-1AFD-4C88-841F-E3CDCB00BBB1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F34D-3697-42E2-91AC-73F8553652A3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0E42-CEA1-4504-99F9-82E33222DA4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D82-4567-43C8-B7C0-F48B33CCC07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9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Mme M., 44 </a:t>
            </a:r>
            <a:r>
              <a:rPr lang="fr-FR" dirty="0"/>
              <a:t>ans, </a:t>
            </a:r>
            <a:r>
              <a:rPr lang="fr-FR" dirty="0" smtClean="0"/>
              <a:t>atteinte d’un </a:t>
            </a:r>
            <a:r>
              <a:rPr lang="fr-FR" u="sng" dirty="0" smtClean="0"/>
              <a:t>cancer </a:t>
            </a:r>
            <a:r>
              <a:rPr lang="fr-FR" u="sng" dirty="0"/>
              <a:t>du </a:t>
            </a:r>
            <a:r>
              <a:rPr lang="fr-FR" u="sng" dirty="0" smtClean="0"/>
              <a:t>côlon </a:t>
            </a:r>
            <a:r>
              <a:rPr lang="fr-FR" dirty="0" smtClean="0"/>
              <a:t>stade 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</a:t>
            </a:r>
            <a:r>
              <a:rPr lang="fr-FR" dirty="0" smtClean="0"/>
              <a:t>ariée, 3 enfants à </a:t>
            </a:r>
            <a:r>
              <a:rPr lang="fr-FR" dirty="0"/>
              <a:t>charge, employée dans la restauration, niveau d’étude </a:t>
            </a:r>
            <a:r>
              <a:rPr lang="fr-FR" dirty="0" smtClean="0"/>
              <a:t>secondaire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A propos d’une consultation avec son médecin traitant :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i="1" dirty="0" smtClean="0"/>
              <a:t>Il (le généraliste) m’a </a:t>
            </a:r>
            <a:r>
              <a:rPr lang="fr-FR" i="1" dirty="0"/>
              <a:t>lu le compte-rendu du tour de table et ils préconisent une opération. Mais moi je suis sensée pas le savoir encore </a:t>
            </a:r>
            <a:r>
              <a:rPr lang="fr-FR" dirty="0" smtClean="0"/>
              <a:t>» 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du MG à l’</a:t>
            </a:r>
            <a:r>
              <a:rPr lang="fr-FR" dirty="0" err="1" smtClean="0"/>
              <a:t>aûne</a:t>
            </a:r>
            <a:r>
              <a:rPr lang="fr-FR" dirty="0" smtClean="0"/>
              <a:t> de la temporalité*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946651"/>
            <a:ext cx="10515600" cy="404578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Péri-diagnostic </a:t>
            </a:r>
            <a:r>
              <a:rPr lang="fr-FR" altLang="fr-FR" sz="1800" dirty="0" smtClean="0">
                <a:latin typeface="Arial" charset="0"/>
              </a:rPr>
              <a:t>(« l’entrée dans la maladie »)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Participation au diagnostic du </a:t>
            </a:r>
            <a:r>
              <a:rPr lang="fr-FR" altLang="fr-FR" dirty="0" smtClean="0">
                <a:latin typeface="Arial" charset="0"/>
              </a:rPr>
              <a:t>cancer </a:t>
            </a:r>
            <a:endParaRPr lang="fr-FR" altLang="fr-FR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Adressage vers l’équipe de soins oncologiques   </a:t>
            </a:r>
          </a:p>
          <a:p>
            <a:pPr>
              <a:lnSpc>
                <a:spcPct val="80000"/>
              </a:lnSpc>
            </a:pPr>
            <a:endParaRPr lang="fr-FR" altLang="fr-FR" sz="27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 smtClean="0">
                <a:latin typeface="Arial" charset="0"/>
              </a:rPr>
              <a:t>Post-diagnostic </a:t>
            </a:r>
            <a:r>
              <a:rPr lang="fr-FR" altLang="fr-FR" sz="1800" dirty="0" smtClean="0">
                <a:latin typeface="Arial" charset="0"/>
              </a:rPr>
              <a:t>(« trajectoires ascendantes et descendantes »)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Administratifs </a:t>
            </a:r>
            <a:r>
              <a:rPr lang="fr-FR" altLang="fr-FR" sz="1800" dirty="0">
                <a:latin typeface="Arial" charset="0"/>
              </a:rPr>
              <a:t>(arrêt de travail, protocole de soins, bons de transports…)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>
                <a:latin typeface="Arial" charset="0"/>
              </a:rPr>
              <a:t>Conseils </a:t>
            </a:r>
            <a:r>
              <a:rPr lang="fr-FR" altLang="fr-FR" dirty="0">
                <a:latin typeface="Arial" charset="0"/>
              </a:rPr>
              <a:t>/ informations </a:t>
            </a:r>
            <a:r>
              <a:rPr lang="fr-FR" altLang="fr-FR" sz="1800" dirty="0" smtClean="0">
                <a:latin typeface="Arial" charset="0"/>
              </a:rPr>
              <a:t>(rôle d’interprète médical)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 smtClean="0">
                <a:latin typeface="Arial" charset="0"/>
              </a:rPr>
              <a:t>Psychologiques </a:t>
            </a:r>
            <a:r>
              <a:rPr lang="fr-FR" altLang="fr-FR" sz="1800" dirty="0" smtClean="0">
                <a:latin typeface="Arial" charset="0"/>
              </a:rPr>
              <a:t>(réassurance, prise en charge des insomnies, angoisses, dépressions)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Médicaux </a:t>
            </a:r>
            <a:r>
              <a:rPr lang="fr-FR" altLang="fr-FR" sz="1800" dirty="0">
                <a:latin typeface="Arial" charset="0"/>
              </a:rPr>
              <a:t>(</a:t>
            </a:r>
            <a:r>
              <a:rPr lang="fr-FR" altLang="fr-FR" sz="1800" dirty="0" smtClean="0">
                <a:latin typeface="Arial" charset="0"/>
              </a:rPr>
              <a:t>gestion </a:t>
            </a:r>
            <a:r>
              <a:rPr lang="fr-FR" altLang="fr-FR" sz="1800" dirty="0">
                <a:latin typeface="Arial" charset="0"/>
              </a:rPr>
              <a:t>des effets secondaires, suivi de pathologies préexistantes</a:t>
            </a:r>
            <a:r>
              <a:rPr lang="fr-FR" altLang="fr-FR" sz="1800" dirty="0" smtClean="0">
                <a:latin typeface="Arial" charset="0"/>
              </a:rPr>
              <a:t>…)</a:t>
            </a:r>
          </a:p>
          <a:p>
            <a:pPr lvl="1">
              <a:lnSpc>
                <a:spcPct val="80000"/>
              </a:lnSpc>
            </a:pPr>
            <a:endParaRPr lang="fr-FR" altLang="fr-FR" sz="18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fr-FR" altLang="fr-FR" sz="1800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200" i="1" dirty="0" smtClean="0">
                <a:latin typeface="Arial" charset="0"/>
              </a:rPr>
              <a:t>* Marie </a:t>
            </a:r>
            <a:r>
              <a:rPr lang="fr-FR" altLang="fr-FR" sz="2200" i="1" dirty="0" err="1" smtClean="0">
                <a:latin typeface="Arial" charset="0"/>
              </a:rPr>
              <a:t>Ménoret</a:t>
            </a:r>
            <a:r>
              <a:rPr lang="fr-FR" altLang="fr-FR" sz="2200" i="1" dirty="0" smtClean="0">
                <a:latin typeface="Arial" charset="0"/>
              </a:rPr>
              <a:t> : Les temps du cancer </a:t>
            </a:r>
            <a:endParaRPr lang="fr-FR" altLang="fr-FR" sz="2200" i="1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MG, acteur important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La littérature médicale nous renseigne :</a:t>
            </a:r>
          </a:p>
          <a:p>
            <a:endParaRPr lang="fr-FR" altLang="fr-FR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smtClean="0">
                <a:latin typeface="Arial" charset="0"/>
              </a:rPr>
              <a:t>Sur l’importance du temps entre les premiers symptômes et le début du traitement </a:t>
            </a:r>
          </a:p>
          <a:p>
            <a:pPr lvl="1">
              <a:buFont typeface="Wingdings" charset="2"/>
              <a:buChar char="ü"/>
            </a:pPr>
            <a:endParaRPr lang="fr-FR" altLang="fr-FR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 smtClean="0">
                <a:latin typeface="Arial" charset="0"/>
              </a:rPr>
              <a:t> Sur l’importance de la prise en charge psychologique dans le cancer </a:t>
            </a:r>
          </a:p>
          <a:p>
            <a:pPr lvl="1">
              <a:buFont typeface="Wingdings" charset="2"/>
              <a:buChar char="ü"/>
            </a:pPr>
            <a:endParaRPr lang="fr-FR" altLang="fr-FR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 smtClean="0">
                <a:latin typeface="Arial" charset="0"/>
              </a:rPr>
              <a:t> Sur l’importance de la décision médicale partagée dans la prise en charge des maladies chroniques 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6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MG, acteur invisible</a:t>
            </a:r>
            <a:endParaRPr lang="fr-FR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1" y="2669166"/>
            <a:ext cx="3666259" cy="2922803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070764" y="1825625"/>
            <a:ext cx="6283036" cy="4077870"/>
          </a:xfrm>
        </p:spPr>
        <p:txBody>
          <a:bodyPr>
            <a:normAutofit/>
          </a:bodyPr>
          <a:lstStyle/>
          <a:p>
            <a:r>
              <a:rPr lang="is-IS" dirty="0" smtClean="0"/>
              <a:t>R</a:t>
            </a:r>
            <a:r>
              <a:rPr lang="fr-FR" dirty="0" err="1" smtClean="0"/>
              <a:t>ôle</a:t>
            </a:r>
            <a:r>
              <a:rPr lang="fr-FR" dirty="0" smtClean="0"/>
              <a:t> central de l’oncologue </a:t>
            </a:r>
            <a:r>
              <a:rPr lang="fr-FR" dirty="0"/>
              <a:t>/ Rôles annexes du MG </a:t>
            </a:r>
            <a:endParaRPr lang="fr-FR" dirty="0" smtClean="0"/>
          </a:p>
          <a:p>
            <a:r>
              <a:rPr lang="fr-FR" dirty="0" smtClean="0"/>
              <a:t>Démarches administratives auprès du MG contraignantes </a:t>
            </a:r>
          </a:p>
          <a:p>
            <a:r>
              <a:rPr lang="fr-FR" dirty="0" smtClean="0"/>
              <a:t>Difficultés du MG à percevoir les besoins des patients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Sauf si participation au diagnostic +++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8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échanges ville – hôpital	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Absence d’échange (le seul est celui du patient en échange d’informations le concernant) </a:t>
            </a:r>
          </a:p>
          <a:p>
            <a:endParaRPr lang="fr-FR" altLang="fr-FR" dirty="0" smtClean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Absence de communication (au sens où les deux parties interagissent)</a:t>
            </a:r>
          </a:p>
          <a:p>
            <a:r>
              <a:rPr lang="fr-FR" altLang="fr-FR" dirty="0" smtClean="0">
                <a:latin typeface="Arial" charset="0"/>
              </a:rPr>
              <a:t>Délivrances ponctuelles ou régulières d’information de l’hôpital vers la ville</a:t>
            </a:r>
          </a:p>
          <a:p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	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Le MG a de nombreux rôles dans la prise en charge des patients atteints de cancer</a:t>
            </a:r>
          </a:p>
          <a:p>
            <a:endParaRPr lang="fr-FR" altLang="fr-FR" dirty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Mais ces rôles sont invisibles aux yeux de beaucoup de patients</a:t>
            </a:r>
          </a:p>
          <a:p>
            <a:endParaRPr lang="fr-FR" altLang="fr-FR" dirty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Et aux yeux des généralistes eux-mêmes</a:t>
            </a:r>
            <a:r>
              <a:rPr lang="is-IS" altLang="fr-FR" dirty="0" smtClean="0">
                <a:latin typeface="Arial" charset="0"/>
              </a:rPr>
              <a:t>… </a:t>
            </a:r>
            <a:endParaRPr lang="fr-FR" altLang="fr-FR" dirty="0" smtClean="0">
              <a:latin typeface="Arial" charset="0"/>
            </a:endParaRPr>
          </a:p>
          <a:p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0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	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Au vu de ces résultats, les enjeux majeurs dans la formation des MG (initiale et/ou continue) sont : </a:t>
            </a:r>
          </a:p>
          <a:p>
            <a:endParaRPr lang="fr-FR" altLang="fr-FR" dirty="0">
              <a:latin typeface="Arial" charset="0"/>
            </a:endParaRPr>
          </a:p>
          <a:p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5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du MG 	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Péri-diagnostic : </a:t>
            </a: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Participation au diagnostic du </a:t>
            </a:r>
            <a:r>
              <a:rPr lang="fr-FR" altLang="fr-FR" dirty="0" smtClean="0">
                <a:latin typeface="Arial" charset="0"/>
              </a:rPr>
              <a:t>cancer </a:t>
            </a:r>
            <a:endParaRPr lang="fr-FR" altLang="fr-FR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Adressage vers l’équipe de soins oncologiques  </a:t>
            </a:r>
          </a:p>
          <a:p>
            <a:pPr>
              <a:lnSpc>
                <a:spcPct val="80000"/>
              </a:lnSpc>
            </a:pPr>
            <a:endParaRPr lang="fr-FR" altLang="fr-FR" sz="27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Post-diagnostic :</a:t>
            </a: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Administratifs </a:t>
            </a:r>
            <a:r>
              <a:rPr lang="fr-FR" altLang="fr-FR" sz="1800" dirty="0">
                <a:latin typeface="Arial" charset="0"/>
              </a:rPr>
              <a:t>(arrêt de travail, protocole de soins, bons de transports…)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>
                <a:latin typeface="Arial" charset="0"/>
              </a:rPr>
              <a:t>Conseils </a:t>
            </a:r>
            <a:r>
              <a:rPr lang="fr-FR" altLang="fr-FR" dirty="0">
                <a:latin typeface="Arial" charset="0"/>
              </a:rPr>
              <a:t>/ informations </a:t>
            </a:r>
            <a:r>
              <a:rPr lang="fr-FR" altLang="fr-FR" sz="1800" dirty="0" smtClean="0">
                <a:latin typeface="Arial" charset="0"/>
              </a:rPr>
              <a:t>(rôle d’interprète médical)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 smtClean="0">
                <a:latin typeface="Arial" charset="0"/>
              </a:rPr>
              <a:t>Psychologiques </a:t>
            </a:r>
            <a:r>
              <a:rPr lang="fr-FR" altLang="fr-FR" sz="1800" dirty="0" smtClean="0">
                <a:latin typeface="Arial" charset="0"/>
              </a:rPr>
              <a:t>(réassurance, prise en charge des insomnies, angoisses, dépressions)</a:t>
            </a:r>
            <a:endParaRPr lang="fr-FR" altLang="fr-FR" sz="1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dirty="0">
                <a:latin typeface="Arial" charset="0"/>
              </a:rPr>
              <a:t>Médicaux </a:t>
            </a:r>
            <a:r>
              <a:rPr lang="fr-FR" altLang="fr-FR" sz="1800" dirty="0">
                <a:latin typeface="Arial" charset="0"/>
              </a:rPr>
              <a:t>(gestion des effets secondaires, suivi de pathologies préexistantes</a:t>
            </a:r>
            <a:r>
              <a:rPr lang="fr-FR" altLang="fr-FR" sz="1800" dirty="0" smtClean="0">
                <a:latin typeface="Arial" charset="0"/>
              </a:rPr>
              <a:t>…)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838200" y="4135582"/>
            <a:ext cx="10515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99309" y="2092010"/>
            <a:ext cx="6005945" cy="592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Légende encadrée 2 2"/>
          <p:cNvSpPr/>
          <p:nvPr/>
        </p:nvSpPr>
        <p:spPr>
          <a:xfrm>
            <a:off x="6096000" y="374449"/>
            <a:ext cx="2035754" cy="1451176"/>
          </a:xfrm>
          <a:prstGeom prst="borderCallout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02927" y="496364"/>
            <a:ext cx="187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Le diagnostic et le dépistage du cancer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9004300" y="1690688"/>
            <a:ext cx="2349500" cy="2176764"/>
          </a:xfrm>
          <a:prstGeom prst="borderCallout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La communication et la communication thérapeutique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	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Au vu de ces résultats, les enjeux majeurs dans la formation des MG (initiale et/ou continue) sont : </a:t>
            </a:r>
          </a:p>
          <a:p>
            <a:endParaRPr lang="fr-FR" altLang="fr-FR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 smtClean="0">
                <a:latin typeface="Arial" charset="0"/>
              </a:rPr>
              <a:t> La communication et la communication thérapeutique </a:t>
            </a:r>
          </a:p>
          <a:p>
            <a:pPr marL="457200" lvl="1" indent="0">
              <a:buNone/>
            </a:pPr>
            <a:endParaRPr lang="fr-FR" altLang="fr-FR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 smtClean="0">
                <a:latin typeface="Arial" charset="0"/>
              </a:rPr>
              <a:t> Le diagnostic et le dépistage des cancers </a:t>
            </a:r>
          </a:p>
          <a:p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0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1030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/>
              <a:t/>
            </a:r>
            <a:br>
              <a:rPr lang="fr-FR"/>
            </a:br>
            <a:r>
              <a:rPr lang="fr-FR" smtClean="0"/>
              <a:t>Merci </a:t>
            </a:r>
            <a:r>
              <a:rPr lang="fr-FR" dirty="0" smtClean="0"/>
              <a:t>de </a:t>
            </a:r>
            <a:r>
              <a:rPr lang="fr-FR" smtClean="0"/>
              <a:t>votre attention</a:t>
            </a:r>
            <a:br>
              <a:rPr lang="fr-FR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mtClean="0"/>
              <a:t>Merci surtout aux </a:t>
            </a:r>
            <a:r>
              <a:rPr lang="fr-FR" dirty="0" smtClean="0"/>
              <a:t>patients qui ont accepté de témoigner</a:t>
            </a:r>
            <a:br>
              <a:rPr lang="fr-FR" dirty="0" smtClean="0"/>
            </a:br>
            <a:r>
              <a:rPr lang="fr-FR" dirty="0" smtClean="0"/>
              <a:t>Merci à </a:t>
            </a:r>
            <a:r>
              <a:rPr lang="fr-FR" dirty="0" err="1" smtClean="0"/>
              <a:t>l’INCa</a:t>
            </a:r>
            <a:r>
              <a:rPr lang="fr-FR" dirty="0" smtClean="0"/>
              <a:t> pour son soutien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6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médecin généraliste dans le parcours de soins en oncologie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Guillaume Coindard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</a:rPr>
              <a:t>Peu de </a:t>
            </a:r>
            <a:r>
              <a:rPr lang="fr-FR" altLang="fr-FR" dirty="0" smtClean="0">
                <a:latin typeface="Arial" charset="0"/>
              </a:rPr>
              <a:t>données empiriques sur la </a:t>
            </a:r>
            <a:r>
              <a:rPr lang="fr-FR" altLang="fr-FR" dirty="0">
                <a:latin typeface="Arial" charset="0"/>
              </a:rPr>
              <a:t>coordination des soins </a:t>
            </a:r>
            <a:r>
              <a:rPr lang="fr-FR" altLang="fr-FR" dirty="0" smtClean="0">
                <a:latin typeface="Arial" charset="0"/>
              </a:rPr>
              <a:t>ambulatoires</a:t>
            </a:r>
          </a:p>
          <a:p>
            <a:r>
              <a:rPr lang="fr-FR" altLang="fr-FR" dirty="0" smtClean="0">
                <a:latin typeface="Arial" charset="0"/>
              </a:rPr>
              <a:t>Peu de connaissances sur le rôle des soins primaires dans la prise en charge du cancer </a:t>
            </a:r>
          </a:p>
          <a:p>
            <a:endParaRPr lang="fr-FR" altLang="fr-FR" dirty="0">
              <a:latin typeface="Arial" charset="0"/>
            </a:endParaRPr>
          </a:p>
          <a:p>
            <a:r>
              <a:rPr lang="fr-FR" altLang="fr-FR" dirty="0">
                <a:latin typeface="Arial" charset="0"/>
              </a:rPr>
              <a:t>Volonté politique d’intervenir dans la coordination des </a:t>
            </a:r>
            <a:r>
              <a:rPr lang="fr-FR" altLang="fr-FR" dirty="0" smtClean="0">
                <a:latin typeface="Arial" charset="0"/>
              </a:rPr>
              <a:t>soins</a:t>
            </a:r>
            <a:endParaRPr lang="fr-FR" altLang="fr-FR" dirty="0">
              <a:latin typeface="Arial" charset="0"/>
            </a:endParaRPr>
          </a:p>
          <a:p>
            <a:r>
              <a:rPr lang="fr-FR" altLang="fr-FR" dirty="0">
                <a:latin typeface="Arial" charset="0"/>
              </a:rPr>
              <a:t>Revendication conjointe de nombreux professionnels de santé </a:t>
            </a:r>
            <a:r>
              <a:rPr lang="fr-FR" altLang="fr-FR" dirty="0" smtClean="0">
                <a:latin typeface="Arial" charset="0"/>
              </a:rPr>
              <a:t>concernant la coordination (MG, oncologues, infirmiers </a:t>
            </a:r>
            <a:r>
              <a:rPr lang="fr-FR" altLang="fr-FR" dirty="0" err="1" smtClean="0">
                <a:latin typeface="Arial" charset="0"/>
              </a:rPr>
              <a:t>etc</a:t>
            </a:r>
            <a:r>
              <a:rPr lang="is-IS" altLang="fr-FR" dirty="0" smtClean="0">
                <a:latin typeface="Arial" charset="0"/>
              </a:rPr>
              <a:t>…)</a:t>
            </a:r>
            <a:endParaRPr lang="fr-FR" altLang="fr-FR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9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parcours de soins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</a:rPr>
              <a:t>Travaux de Norman et Aubin (Canada) sur les parcours de soins et les collaborations entre MG et oncologues : </a:t>
            </a:r>
          </a:p>
          <a:p>
            <a:endParaRPr lang="fr-FR" altLang="fr-FR" dirty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Suivi séquentiel</a:t>
            </a:r>
          </a:p>
          <a:p>
            <a:r>
              <a:rPr lang="fr-FR" altLang="fr-FR" dirty="0" smtClean="0">
                <a:latin typeface="Arial" charset="0"/>
              </a:rPr>
              <a:t>Suivi conjoint </a:t>
            </a:r>
          </a:p>
          <a:p>
            <a:r>
              <a:rPr lang="fr-FR" altLang="fr-FR" dirty="0" smtClean="0">
                <a:latin typeface="Arial" charset="0"/>
              </a:rPr>
              <a:t>Suivi parallèle </a:t>
            </a:r>
            <a:endParaRPr lang="fr-FR" altLang="fr-FR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8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CORSAC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</a:rPr>
              <a:t>La 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fr-FR" altLang="fr-FR" dirty="0" err="1">
                <a:latin typeface="Arial" charset="0"/>
              </a:rPr>
              <a:t>o</a:t>
            </a:r>
            <a:r>
              <a:rPr lang="fr-FR" altLang="fr-FR" dirty="0" err="1">
                <a:solidFill>
                  <a:srgbClr val="FF0000"/>
                </a:solidFill>
                <a:latin typeface="Arial" charset="0"/>
              </a:rPr>
              <a:t>OR</a:t>
            </a:r>
            <a:r>
              <a:rPr lang="fr-FR" altLang="fr-FR" dirty="0" err="1">
                <a:latin typeface="Arial" charset="0"/>
              </a:rPr>
              <a:t>dination</a:t>
            </a:r>
            <a:r>
              <a:rPr lang="fr-FR" altLang="fr-FR" dirty="0">
                <a:latin typeface="Arial" charset="0"/>
              </a:rPr>
              <a:t> des 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fr-FR" altLang="fr-FR" dirty="0">
                <a:latin typeface="Arial" charset="0"/>
              </a:rPr>
              <a:t>oins 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fr-FR" altLang="fr-FR" dirty="0">
                <a:latin typeface="Arial" charset="0"/>
              </a:rPr>
              <a:t>mbulatoires durant la phase thérapeutique initiale du 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fr-FR" altLang="fr-FR" dirty="0">
                <a:latin typeface="Arial" charset="0"/>
              </a:rPr>
              <a:t>ancer : regards des patients sur les pratiques médicales</a:t>
            </a:r>
            <a:r>
              <a:rPr lang="fr-FR" altLang="fr-FR" sz="3000" dirty="0">
                <a:latin typeface="Arial" charset="0"/>
              </a:rPr>
              <a:t> </a:t>
            </a:r>
          </a:p>
          <a:p>
            <a:endParaRPr lang="fr-FR" altLang="fr-FR" dirty="0" smtClean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Double projet de 2 x 24 </a:t>
            </a:r>
            <a:r>
              <a:rPr lang="fr-FR" altLang="fr-FR" dirty="0">
                <a:latin typeface="Arial" charset="0"/>
              </a:rPr>
              <a:t>mois </a:t>
            </a:r>
            <a:r>
              <a:rPr lang="fr-FR" altLang="fr-FR" dirty="0" smtClean="0">
                <a:latin typeface="Arial" charset="0"/>
              </a:rPr>
              <a:t>(2012 – 2016) : </a:t>
            </a:r>
            <a:endParaRPr lang="fr-FR" altLang="fr-FR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dirty="0">
                <a:latin typeface="Arial" charset="0"/>
              </a:rPr>
              <a:t>Financement public (</a:t>
            </a:r>
            <a:r>
              <a:rPr lang="fr-FR" altLang="fr-FR" dirty="0" err="1">
                <a:latin typeface="Arial" charset="0"/>
              </a:rPr>
              <a:t>INCa</a:t>
            </a:r>
            <a:r>
              <a:rPr lang="fr-FR" altLang="fr-FR" dirty="0">
                <a:latin typeface="Arial" charset="0"/>
              </a:rPr>
              <a:t> à 97%) et privé (Fondation Roche à 3%)</a:t>
            </a:r>
          </a:p>
          <a:p>
            <a:pPr lvl="1">
              <a:buFont typeface="Wingdings" charset="2"/>
              <a:buChar char="ü"/>
            </a:pPr>
            <a:r>
              <a:rPr lang="fr-FR" altLang="fr-FR" dirty="0" err="1">
                <a:latin typeface="Arial" charset="0"/>
              </a:rPr>
              <a:t>I</a:t>
            </a:r>
            <a:r>
              <a:rPr lang="fr-FR" altLang="fr-FR" dirty="0" err="1" smtClean="0">
                <a:latin typeface="Arial" charset="0"/>
              </a:rPr>
              <a:t>nter-universitaire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>
                <a:latin typeface="Arial" charset="0"/>
              </a:rPr>
              <a:t>(Paris-Sud / Paris-Ouest Nanterre la Défense) </a:t>
            </a:r>
          </a:p>
          <a:p>
            <a:pPr lvl="1">
              <a:buFont typeface="Wingdings" charset="2"/>
              <a:buChar char="ü"/>
            </a:pPr>
            <a:r>
              <a:rPr lang="fr-FR" altLang="fr-FR" dirty="0">
                <a:latin typeface="Arial" charset="0"/>
              </a:rPr>
              <a:t>I</a:t>
            </a:r>
            <a:r>
              <a:rPr lang="fr-FR" altLang="fr-FR" dirty="0" smtClean="0">
                <a:latin typeface="Arial" charset="0"/>
              </a:rPr>
              <a:t>nterdisciplinaire </a:t>
            </a:r>
            <a:r>
              <a:rPr lang="fr-FR" altLang="fr-FR" dirty="0">
                <a:latin typeface="Arial" charset="0"/>
              </a:rPr>
              <a:t>(anthropologie, médecine générale, sociologie</a:t>
            </a:r>
            <a:r>
              <a:rPr lang="fr-FR" altLang="fr-FR" dirty="0" smtClean="0">
                <a:latin typeface="Arial" charset="0"/>
              </a:rPr>
              <a:t>)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CORSAC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>
                <a:latin typeface="Arial" charset="0"/>
              </a:rPr>
              <a:t>Posture personnelle : </a:t>
            </a:r>
          </a:p>
          <a:p>
            <a:pPr lvl="1">
              <a:buFont typeface="Wingdings" charset="2"/>
              <a:buChar char="ü"/>
            </a:pPr>
            <a:r>
              <a:rPr lang="fr-FR" altLang="fr-FR" sz="2600" dirty="0" smtClean="0">
                <a:latin typeface="Arial" charset="0"/>
              </a:rPr>
              <a:t> Chercheur (thèse de sociologie)</a:t>
            </a:r>
          </a:p>
          <a:p>
            <a:pPr lvl="1">
              <a:buFont typeface="Wingdings" charset="2"/>
              <a:buChar char="ü"/>
            </a:pPr>
            <a:r>
              <a:rPr lang="fr-FR" altLang="fr-FR" sz="2600" dirty="0" smtClean="0">
                <a:latin typeface="Arial" charset="0"/>
              </a:rPr>
              <a:t> Soignant (médecin généraliste installé) </a:t>
            </a:r>
          </a:p>
          <a:p>
            <a:pPr lvl="1">
              <a:buFont typeface="Wingdings" charset="2"/>
              <a:buChar char="ü"/>
            </a:pPr>
            <a:r>
              <a:rPr lang="fr-FR" altLang="fr-FR" sz="2600" dirty="0" smtClean="0">
                <a:latin typeface="Arial" charset="0"/>
              </a:rPr>
              <a:t> Enseignant (médecin formateur : FMI et FMC) </a:t>
            </a:r>
          </a:p>
          <a:p>
            <a:endParaRPr lang="fr-FR" altLang="fr-FR" sz="3000" dirty="0" smtClean="0">
              <a:latin typeface="Arial" charset="0"/>
            </a:endParaRPr>
          </a:p>
          <a:p>
            <a:r>
              <a:rPr lang="fr-FR" altLang="fr-FR" sz="3000" dirty="0" smtClean="0">
                <a:latin typeface="Arial" charset="0"/>
              </a:rPr>
              <a:t>Méthodologie : </a:t>
            </a:r>
            <a:endParaRPr lang="fr-FR" altLang="fr-FR" sz="3000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fr-FR" altLang="fr-FR" sz="2600" dirty="0" smtClean="0">
                <a:latin typeface="Arial" charset="0"/>
              </a:rPr>
              <a:t> Co-construction issue du terrain de recherche et du terrain de travail (observations participantes) partagée avec Anne Vega (socio-anthropologue) et le Pr Philippe </a:t>
            </a:r>
            <a:r>
              <a:rPr lang="fr-FR" altLang="fr-FR" sz="2600" dirty="0" err="1" smtClean="0">
                <a:latin typeface="Arial" charset="0"/>
              </a:rPr>
              <a:t>Combessie</a:t>
            </a:r>
            <a:r>
              <a:rPr lang="fr-FR" altLang="fr-FR" sz="2600" dirty="0" smtClean="0">
                <a:latin typeface="Arial" charset="0"/>
              </a:rPr>
              <a:t> (sociologue)</a:t>
            </a:r>
            <a:endParaRPr lang="fr-FR" altLang="fr-FR" dirty="0" smtClean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4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CORSAC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03531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>
                <a:latin typeface="Arial" charset="0"/>
              </a:rPr>
              <a:t>Recrutement </a:t>
            </a:r>
            <a:r>
              <a:rPr lang="fr-FR" altLang="fr-FR" dirty="0">
                <a:latin typeface="Arial" charset="0"/>
              </a:rPr>
              <a:t>dans 5 territoires de soins (Paris intra-muros, Essonne, Tarn et Garonne, Toulouse, Nice</a:t>
            </a:r>
            <a:r>
              <a:rPr lang="fr-FR" altLang="fr-FR" dirty="0" smtClean="0">
                <a:latin typeface="Arial" charset="0"/>
              </a:rPr>
              <a:t>) par le biais des hôpitaux de jour</a:t>
            </a:r>
          </a:p>
          <a:p>
            <a:endParaRPr lang="fr-FR" altLang="fr-FR" dirty="0" smtClean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Echantillonnage </a:t>
            </a:r>
            <a:r>
              <a:rPr lang="fr-FR" altLang="fr-FR" dirty="0" smtClean="0">
                <a:latin typeface="Arial" charset="0"/>
              </a:rPr>
              <a:t>raisonné en </a:t>
            </a:r>
            <a:r>
              <a:rPr lang="fr-FR" altLang="fr-FR" dirty="0" smtClean="0">
                <a:latin typeface="Arial" charset="0"/>
              </a:rPr>
              <a:t>variation maximale en terme d’âge et de position sociale</a:t>
            </a:r>
          </a:p>
          <a:p>
            <a:endParaRPr lang="fr-FR" altLang="fr-FR" dirty="0">
              <a:latin typeface="Arial" charset="0"/>
            </a:endParaRPr>
          </a:p>
          <a:p>
            <a:r>
              <a:rPr lang="fr-FR" altLang="fr-FR" dirty="0">
                <a:latin typeface="Arial" charset="0"/>
              </a:rPr>
              <a:t>Approche inductive générale avec quelques focus </a:t>
            </a:r>
            <a:r>
              <a:rPr lang="fr-FR" altLang="fr-FR" dirty="0" smtClean="0">
                <a:latin typeface="Arial" charset="0"/>
              </a:rPr>
              <a:t>méthodologiques </a:t>
            </a:r>
            <a:r>
              <a:rPr lang="fr-FR" altLang="fr-FR" dirty="0">
                <a:latin typeface="Arial" charset="0"/>
              </a:rPr>
              <a:t>utilisant l’approche phénoménologique ou la théorisation ancrée </a:t>
            </a:r>
          </a:p>
          <a:p>
            <a:endParaRPr lang="fr-FR" altLang="fr-FR" dirty="0" smtClean="0">
              <a:latin typeface="Arial" charset="0"/>
            </a:endParaRPr>
          </a:p>
          <a:p>
            <a:r>
              <a:rPr lang="fr-FR" altLang="fr-FR" dirty="0" smtClean="0">
                <a:latin typeface="Arial" charset="0"/>
              </a:rPr>
              <a:t>Entretiens compréhensifs, focus group et observations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CORSAC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850573" y="4663416"/>
            <a:ext cx="838200" cy="73780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074314" y="3887095"/>
            <a:ext cx="1219200" cy="122241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8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935557" y="1730970"/>
            <a:ext cx="4140200" cy="38608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3200" b="1" dirty="0" smtClean="0">
                <a:solidFill>
                  <a:schemeClr val="tx1"/>
                </a:solidFill>
                <a:latin typeface="Arial" charset="0"/>
              </a:rPr>
              <a:t>   83 </a:t>
            </a:r>
            <a:r>
              <a:rPr lang="fr-FR" altLang="fr-FR" sz="3200" b="1" dirty="0" smtClean="0">
                <a:solidFill>
                  <a:schemeClr val="tx1"/>
                </a:solidFill>
                <a:latin typeface="Arial" charset="0"/>
              </a:rPr>
              <a:t>patients</a:t>
            </a:r>
          </a:p>
          <a:p>
            <a:pPr algn="ctr"/>
            <a:r>
              <a:rPr lang="fr-FR" altLang="fr-FR" sz="2400" b="1" dirty="0" smtClean="0">
                <a:solidFill>
                  <a:schemeClr val="tx1"/>
                </a:solidFill>
                <a:latin typeface="Arial" charset="0"/>
              </a:rPr>
              <a:t>(65 en stade 4)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altLang="fr-FR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537700" y="1946885"/>
            <a:ext cx="800100" cy="75406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2400" b="1" dirty="0" smtClean="0">
                <a:solidFill>
                  <a:schemeClr val="tx1"/>
                </a:solidFill>
                <a:latin typeface="Arial" charset="0"/>
              </a:rPr>
              <a:t> 5</a:t>
            </a:r>
            <a:endParaRPr lang="fr-FR" altLang="fr-FR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8373" y="3278256"/>
            <a:ext cx="336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</a:t>
            </a:r>
            <a:r>
              <a:rPr lang="fr-FR" sz="2400" b="1" dirty="0" smtClean="0"/>
              <a:t>édecins généralistes 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867900" y="3980416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/>
              <a:t>Assistants sociales 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644650" y="5401219"/>
            <a:ext cx="336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O</a:t>
            </a:r>
            <a:r>
              <a:rPr lang="fr-FR" sz="2400" b="1" smtClean="0"/>
              <a:t>ncologues </a:t>
            </a:r>
            <a:r>
              <a:rPr lang="fr-FR" sz="2400" b="1" dirty="0" smtClean="0"/>
              <a:t>médicaux </a:t>
            </a:r>
            <a:endParaRPr lang="fr-FR" sz="2400" b="1" dirty="0"/>
          </a:p>
        </p:txBody>
      </p:sp>
      <p:sp>
        <p:nvSpPr>
          <p:cNvPr id="15" name="Ellipse 14"/>
          <p:cNvSpPr/>
          <p:nvPr/>
        </p:nvSpPr>
        <p:spPr>
          <a:xfrm>
            <a:off x="1981200" y="1906008"/>
            <a:ext cx="1346200" cy="134218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2400" b="1" smtClean="0">
                <a:solidFill>
                  <a:schemeClr val="tx1"/>
                </a:solidFill>
                <a:latin typeface="Arial" charset="0"/>
              </a:rPr>
              <a:t>  10</a:t>
            </a:r>
            <a:endParaRPr lang="fr-FR" altLang="fr-FR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40191" y="3657228"/>
            <a:ext cx="406400" cy="32547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Arial" charset="0"/>
              </a:rPr>
              <a:t>2</a:t>
            </a:r>
            <a:endParaRPr lang="fr-FR" altLang="fr-FR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90032" y="5134601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Infirmières 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213850" y="2754228"/>
            <a:ext cx="34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A</a:t>
            </a:r>
            <a:r>
              <a:rPr lang="fr-FR" sz="2400" b="1" smtClean="0"/>
              <a:t>ides soignantes </a:t>
            </a:r>
            <a:endParaRPr lang="fr-FR" sz="2400" b="1" dirty="0"/>
          </a:p>
        </p:txBody>
      </p:sp>
      <p:sp>
        <p:nvSpPr>
          <p:cNvPr id="21" name="Bulle ronde 20"/>
          <p:cNvSpPr/>
          <p:nvPr/>
        </p:nvSpPr>
        <p:spPr>
          <a:xfrm>
            <a:off x="7543801" y="149805"/>
            <a:ext cx="4450772" cy="1317277"/>
          </a:xfrm>
          <a:prstGeom prst="wedgeEllipseCallout">
            <a:avLst>
              <a:gd name="adj1" fmla="val -36241"/>
              <a:gd name="adj2" fmla="val 142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132 entretiens</a:t>
            </a:r>
          </a:p>
          <a:p>
            <a:pPr algn="ctr"/>
            <a:r>
              <a:rPr lang="fr-FR" dirty="0" smtClean="0"/>
              <a:t>300 heures d’enregistrements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3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Focus sur les représentations du médecins généralistes par les patients </a:t>
            </a:r>
          </a:p>
          <a:p>
            <a:endParaRPr lang="fr-FR" dirty="0"/>
          </a:p>
          <a:p>
            <a:r>
              <a:rPr lang="fr-FR" dirty="0" smtClean="0"/>
              <a:t>Approche </a:t>
            </a:r>
            <a:r>
              <a:rPr lang="fr-FR" dirty="0" smtClean="0"/>
              <a:t>inspirée de l’analyse </a:t>
            </a:r>
            <a:r>
              <a:rPr lang="fr-FR" dirty="0" smtClean="0"/>
              <a:t>phénoménologique interprétative : appréhender la complexité du social à travers l’expérience vécue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Expérience =&gt; cancer / contact avec le médecin généraliste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9/11/2017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Dr Coindard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8422</TotalTime>
  <Words>983</Words>
  <Application>Microsoft Macintosh PowerPoint</Application>
  <PresentationFormat>Grand écran</PresentationFormat>
  <Paragraphs>184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Wingdings</vt:lpstr>
      <vt:lpstr>Arial</vt:lpstr>
      <vt:lpstr>Thème Office</vt:lpstr>
      <vt:lpstr>Conception personnalisée</vt:lpstr>
      <vt:lpstr>1_Conception personnalisée</vt:lpstr>
      <vt:lpstr>Présentation PowerPoint</vt:lpstr>
      <vt:lpstr>Le médecin généraliste dans le parcours de soins en oncologie </vt:lpstr>
      <vt:lpstr>Contexte</vt:lpstr>
      <vt:lpstr>Le parcours de soins</vt:lpstr>
      <vt:lpstr>Recherche CORSAC</vt:lpstr>
      <vt:lpstr>Recherche CORSAC</vt:lpstr>
      <vt:lpstr>Recherche CORSAC</vt:lpstr>
      <vt:lpstr>Recherche CORSAC</vt:lpstr>
      <vt:lpstr>Introduction</vt:lpstr>
      <vt:lpstr>Introduction</vt:lpstr>
      <vt:lpstr>Les rôles du MG à l’aûne de la temporalité*</vt:lpstr>
      <vt:lpstr>Le MG, acteur important</vt:lpstr>
      <vt:lpstr>Le MG, acteur invisible</vt:lpstr>
      <vt:lpstr>Les échanges ville – hôpital </vt:lpstr>
      <vt:lpstr>Conclusion  </vt:lpstr>
      <vt:lpstr>Conclusion  </vt:lpstr>
      <vt:lpstr>Les rôles du MG  </vt:lpstr>
      <vt:lpstr>Conclusion  </vt:lpstr>
      <vt:lpstr>  Merci de votre attention  Merci surtout aux patients qui ont accepté de témoigner Merci à l’INCa pour son soutien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LATRIVE</dc:creator>
  <cp:lastModifiedBy>Guillaume Coindard</cp:lastModifiedBy>
  <cp:revision>69</cp:revision>
  <dcterms:created xsi:type="dcterms:W3CDTF">2017-09-20T10:48:35Z</dcterms:created>
  <dcterms:modified xsi:type="dcterms:W3CDTF">2017-11-09T08:25:57Z</dcterms:modified>
</cp:coreProperties>
</file>